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6.jpeg" ContentType="image/jpeg"/>
  <Override PartName="/ppt/media/image25.jpeg" ContentType="image/jpeg"/>
  <Override PartName="/ppt/media/image24.jpeg" ContentType="image/jpeg"/>
  <Override PartName="/ppt/media/image9.png" ContentType="image/png"/>
  <Override PartName="/ppt/media/image10.png" ContentType="image/png"/>
  <Override PartName="/ppt/media/image8.png" ContentType="image/png"/>
  <Override PartName="/ppt/media/image7.png" ContentType="image/png"/>
  <Override PartName="/ppt/media/image6.png" ContentType="image/png"/>
  <Override PartName="/ppt/media/image22.jpeg" ContentType="image/jpeg"/>
  <Override PartName="/ppt/media/image5.png" ContentType="image/png"/>
  <Override PartName="/ppt/media/image1.png" ContentType="image/png"/>
  <Override PartName="/ppt/media/image2.png" ContentType="image/png"/>
  <Override PartName="/ppt/media/image19.jpeg" ContentType="image/jpeg"/>
  <Override PartName="/ppt/media/image20.jpeg" ContentType="image/jpeg"/>
  <Override PartName="/ppt/media/image3.png" ContentType="image/png"/>
  <Override PartName="/ppt/media/image4.png" ContentType="image/png"/>
  <Override PartName="/ppt/media/image11.png" ContentType="image/png"/>
  <Override PartName="/ppt/media/image18.jpeg" ContentType="image/jpeg"/>
  <Override PartName="/ppt/media/image12.png" ContentType="image/png"/>
  <Override PartName="/ppt/media/image13.png" ContentType="image/png"/>
  <Override PartName="/ppt/media/image14.png" ContentType="image/png"/>
  <Override PartName="/ppt/media/image23.jpeg" ContentType="image/jpeg"/>
  <Override PartName="/ppt/media/image15.png" ContentType="image/png"/>
  <Override PartName="/ppt/media/image16.png" ContentType="image/png"/>
  <Override PartName="/ppt/media/image21.jpeg" ContentType="image/jpeg"/>
  <Override PartName="/ppt/media/image17.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609480" y="160452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38" name="PlaceHolder 3"/>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42"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43" name="PlaceHolder 5"/>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pic>
        <p:nvPicPr>
          <p:cNvPr id="47" name="" descr=""/>
          <p:cNvPicPr/>
          <p:nvPr/>
        </p:nvPicPr>
        <p:blipFill>
          <a:blip r:embed="rId2"/>
          <a:stretch/>
        </p:blipFill>
        <p:spPr>
          <a:xfrm>
            <a:off x="3602880" y="1604520"/>
            <a:ext cx="4984920" cy="3977280"/>
          </a:xfrm>
          <a:prstGeom prst="rect">
            <a:avLst/>
          </a:prstGeom>
          <a:ln>
            <a:noFill/>
          </a:ln>
        </p:spPr>
      </p:pic>
      <p:pic>
        <p:nvPicPr>
          <p:cNvPr id="48"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609480" y="273600"/>
            <a:ext cx="10972080" cy="530640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72" name="PlaceHolder 3"/>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73" name="PlaceHolder 4"/>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1" name="PlaceHolder 4"/>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609480" y="160452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6"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7"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8"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89" name="PlaceHolder 5"/>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pic>
        <p:nvPicPr>
          <p:cNvPr id="93" name="" descr=""/>
          <p:cNvPicPr/>
          <p:nvPr/>
        </p:nvPicPr>
        <p:blipFill>
          <a:blip r:embed="rId2"/>
          <a:stretch/>
        </p:blipFill>
        <p:spPr>
          <a:xfrm>
            <a:off x="3602880" y="1604520"/>
            <a:ext cx="4984920" cy="3977280"/>
          </a:xfrm>
          <a:prstGeom prst="rect">
            <a:avLst/>
          </a:prstGeom>
          <a:ln>
            <a:noFill/>
          </a:ln>
        </p:spPr>
      </p:pic>
      <p:pic>
        <p:nvPicPr>
          <p:cNvPr id="94"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2"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609480" y="273600"/>
            <a:ext cx="10972080" cy="530640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23"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5"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27" name="PlaceHolder 4"/>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9" name="PlaceHolder 2"/>
          <p:cNvSpPr>
            <a:spLocks noGrp="1"/>
          </p:cNvSpPr>
          <p:nvPr>
            <p:ph type="body"/>
          </p:nvPr>
        </p:nvSpPr>
        <p:spPr>
          <a:xfrm>
            <a:off x="609480" y="160452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30" name="PlaceHolder 3"/>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35" name="PlaceHolder 5"/>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138" name="PlaceHolder 3"/>
          <p:cNvSpPr>
            <a:spLocks noGrp="1"/>
          </p:cNvSpPr>
          <p:nvPr>
            <p:ph type="body"/>
          </p:nvPr>
        </p:nvSpPr>
        <p:spPr>
          <a:xfrm>
            <a:off x="609480" y="1604520"/>
            <a:ext cx="1097244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pic>
        <p:nvPicPr>
          <p:cNvPr id="139" name="" descr=""/>
          <p:cNvPicPr/>
          <p:nvPr/>
        </p:nvPicPr>
        <p:blipFill>
          <a:blip r:embed="rId2"/>
          <a:stretch/>
        </p:blipFill>
        <p:spPr>
          <a:xfrm>
            <a:off x="3602880" y="1604520"/>
            <a:ext cx="4984920" cy="3977280"/>
          </a:xfrm>
          <a:prstGeom prst="rect">
            <a:avLst/>
          </a:prstGeom>
          <a:ln>
            <a:noFill/>
          </a:ln>
        </p:spPr>
      </p:pic>
      <p:pic>
        <p:nvPicPr>
          <p:cNvPr id="140" name="" descr=""/>
          <p:cNvPicPr/>
          <p:nvPr/>
        </p:nvPicPr>
        <p:blipFill>
          <a:blip r:embed="rId3"/>
          <a:stretch/>
        </p:blipFill>
        <p:spPr>
          <a:xfrm>
            <a:off x="360288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609480" y="273600"/>
            <a:ext cx="10972080" cy="5306400"/>
          </a:xfrm>
          <a:prstGeom prst="rect">
            <a:avLst/>
          </a:prstGeom>
        </p:spPr>
        <p:txBody>
          <a:bodyPr lIns="0" rIns="0" tIns="0" bIns="0" anchor="ctr"/>
          <a:p>
            <a:pPr algn="ctr"/>
            <a:endParaRPr b="0" lang="en-ZA"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60948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27" name="PlaceHolder 4"/>
          <p:cNvSpPr>
            <a:spLocks noGrp="1"/>
          </p:cNvSpPr>
          <p:nvPr>
            <p:ph type="body"/>
          </p:nvPr>
        </p:nvSpPr>
        <p:spPr>
          <a:xfrm>
            <a:off x="623196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9" name="PlaceHolder 2"/>
          <p:cNvSpPr>
            <a:spLocks noGrp="1"/>
          </p:cNvSpPr>
          <p:nvPr>
            <p:ph type="body"/>
          </p:nvPr>
        </p:nvSpPr>
        <p:spPr>
          <a:xfrm>
            <a:off x="609480" y="1604520"/>
            <a:ext cx="5354280" cy="397728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31" name="PlaceHolder 4"/>
          <p:cNvSpPr>
            <a:spLocks noGrp="1"/>
          </p:cNvSpPr>
          <p:nvPr>
            <p:ph type="body"/>
          </p:nvPr>
        </p:nvSpPr>
        <p:spPr>
          <a:xfrm>
            <a:off x="6231960" y="368208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609480" y="3682080"/>
            <a:ext cx="10972440" cy="1896840"/>
          </a:xfrm>
          <a:prstGeom prst="rect">
            <a:avLst/>
          </a:prstGeom>
        </p:spPr>
        <p:txBody>
          <a:bodyPr lIns="0" rIns="0" tIns="0" bIns="0"/>
          <a:p>
            <a:endParaRPr b="0" lang="en-US" sz="2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89960" cy="68558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0" y="2666880"/>
            <a:ext cx="4188960" cy="41889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0" y="2895480"/>
            <a:ext cx="2360160" cy="23601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8609040" y="5867280"/>
            <a:ext cx="988560" cy="9885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609040" y="1676520"/>
            <a:ext cx="2817360" cy="28173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7999560" y="8640"/>
            <a:ext cx="1598040" cy="15980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rot="21010200">
            <a:off x="8489880" y="1796760"/>
            <a:ext cx="3297240" cy="4388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7" name="CustomShape 8"/>
          <p:cNvSpPr/>
          <p:nvPr/>
        </p:nvSpPr>
        <p:spPr>
          <a:xfrm>
            <a:off x="459360" y="1866240"/>
            <a:ext cx="11275560" cy="45316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8" name="CustomShape 9"/>
          <p:cNvSpPr/>
          <p:nvPr/>
        </p:nvSpPr>
        <p:spPr>
          <a:xfrm>
            <a:off x="0" y="1440"/>
            <a:ext cx="12189960" cy="68544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9" name="CustomShape 10" hidden="1"/>
          <p:cNvSpPr/>
          <p:nvPr/>
        </p:nvSpPr>
        <p:spPr>
          <a:xfrm>
            <a:off x="10437840" y="0"/>
            <a:ext cx="683640" cy="11408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0" y="0"/>
            <a:ext cx="12189960" cy="68558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a:off x="0" y="1440"/>
            <a:ext cx="12189960" cy="68544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12" name="CustomShape 13"/>
          <p:cNvSpPr/>
          <p:nvPr/>
        </p:nvSpPr>
        <p:spPr>
          <a:xfrm>
            <a:off x="10437840" y="0"/>
            <a:ext cx="683640" cy="11408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 name="PlaceHolder 1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4" name="PlaceHolder 15"/>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CustomShape 1"/>
          <p:cNvSpPr/>
          <p:nvPr/>
        </p:nvSpPr>
        <p:spPr>
          <a:xfrm>
            <a:off x="0" y="0"/>
            <a:ext cx="12189960" cy="68558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0" name="CustomShape 2"/>
          <p:cNvSpPr/>
          <p:nvPr/>
        </p:nvSpPr>
        <p:spPr>
          <a:xfrm>
            <a:off x="0" y="2666880"/>
            <a:ext cx="4188960" cy="41889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CustomShape 3"/>
          <p:cNvSpPr/>
          <p:nvPr/>
        </p:nvSpPr>
        <p:spPr>
          <a:xfrm>
            <a:off x="0" y="2895480"/>
            <a:ext cx="2360160" cy="23601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2" name="CustomShape 4"/>
          <p:cNvSpPr/>
          <p:nvPr/>
        </p:nvSpPr>
        <p:spPr>
          <a:xfrm>
            <a:off x="8609040" y="5867280"/>
            <a:ext cx="988560" cy="9885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CustomShape 5"/>
          <p:cNvSpPr/>
          <p:nvPr/>
        </p:nvSpPr>
        <p:spPr>
          <a:xfrm>
            <a:off x="8609040" y="1676520"/>
            <a:ext cx="2817360" cy="28173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4" name="CustomShape 6"/>
          <p:cNvSpPr/>
          <p:nvPr/>
        </p:nvSpPr>
        <p:spPr>
          <a:xfrm>
            <a:off x="7999560" y="8640"/>
            <a:ext cx="1598040" cy="15980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5" name="CustomShape 7"/>
          <p:cNvSpPr/>
          <p:nvPr/>
        </p:nvSpPr>
        <p:spPr>
          <a:xfrm rot="21010200">
            <a:off x="8489880" y="1796760"/>
            <a:ext cx="3297240" cy="4388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56" name="CustomShape 8"/>
          <p:cNvSpPr/>
          <p:nvPr/>
        </p:nvSpPr>
        <p:spPr>
          <a:xfrm>
            <a:off x="459360" y="1866240"/>
            <a:ext cx="11275560" cy="45316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57" name="CustomShape 9"/>
          <p:cNvSpPr/>
          <p:nvPr/>
        </p:nvSpPr>
        <p:spPr>
          <a:xfrm>
            <a:off x="0" y="1440"/>
            <a:ext cx="12189960" cy="68544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58" name="CustomShape 10"/>
          <p:cNvSpPr/>
          <p:nvPr/>
        </p:nvSpPr>
        <p:spPr>
          <a:xfrm>
            <a:off x="10437840" y="0"/>
            <a:ext cx="683640" cy="11408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PlaceHolder 11"/>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60" name="PlaceHolder 1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a:off x="0" y="0"/>
            <a:ext cx="12189960" cy="68558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6" name="CustomShape 2"/>
          <p:cNvSpPr/>
          <p:nvPr/>
        </p:nvSpPr>
        <p:spPr>
          <a:xfrm>
            <a:off x="0" y="2666880"/>
            <a:ext cx="4188960" cy="41889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7" name="CustomShape 3"/>
          <p:cNvSpPr/>
          <p:nvPr/>
        </p:nvSpPr>
        <p:spPr>
          <a:xfrm>
            <a:off x="0" y="2895480"/>
            <a:ext cx="2360160" cy="23601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8" name="CustomShape 4"/>
          <p:cNvSpPr/>
          <p:nvPr/>
        </p:nvSpPr>
        <p:spPr>
          <a:xfrm>
            <a:off x="8609040" y="5867280"/>
            <a:ext cx="988560" cy="9885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9" name="CustomShape 5"/>
          <p:cNvSpPr/>
          <p:nvPr/>
        </p:nvSpPr>
        <p:spPr>
          <a:xfrm>
            <a:off x="8609040" y="1676520"/>
            <a:ext cx="2817360" cy="28173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CustomShape 6"/>
          <p:cNvSpPr/>
          <p:nvPr/>
        </p:nvSpPr>
        <p:spPr>
          <a:xfrm>
            <a:off x="7999560" y="8640"/>
            <a:ext cx="1598040" cy="15980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1" name="CustomShape 7"/>
          <p:cNvSpPr/>
          <p:nvPr/>
        </p:nvSpPr>
        <p:spPr>
          <a:xfrm rot="21010200">
            <a:off x="8489880" y="1796760"/>
            <a:ext cx="3297240" cy="4388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02" name="CustomShape 8"/>
          <p:cNvSpPr/>
          <p:nvPr/>
        </p:nvSpPr>
        <p:spPr>
          <a:xfrm>
            <a:off x="459360" y="1866240"/>
            <a:ext cx="11275560" cy="45316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103" name="CustomShape 9"/>
          <p:cNvSpPr/>
          <p:nvPr/>
        </p:nvSpPr>
        <p:spPr>
          <a:xfrm>
            <a:off x="0" y="1440"/>
            <a:ext cx="12189960" cy="68544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104" name="CustomShape 10"/>
          <p:cNvSpPr/>
          <p:nvPr/>
        </p:nvSpPr>
        <p:spPr>
          <a:xfrm>
            <a:off x="10437840" y="0"/>
            <a:ext cx="683640" cy="11408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5" name="PlaceHolder 11"/>
          <p:cNvSpPr>
            <a:spLocks noGrp="1"/>
          </p:cNvSpPr>
          <p:nvPr>
            <p:ph type="title"/>
          </p:nvPr>
        </p:nvSpPr>
        <p:spPr>
          <a:xfrm>
            <a:off x="609480" y="273600"/>
            <a:ext cx="109720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6" name="PlaceHolder 12"/>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154880" y="2099880"/>
            <a:ext cx="8823600" cy="2675520"/>
          </a:xfrm>
          <a:prstGeom prst="rect">
            <a:avLst/>
          </a:prstGeom>
          <a:noFill/>
          <a:ln>
            <a:noFill/>
          </a:ln>
        </p:spPr>
        <p:style>
          <a:lnRef idx="0"/>
          <a:fillRef idx="0"/>
          <a:effectRef idx="0"/>
          <a:fontRef idx="minor"/>
        </p:style>
        <p:txBody>
          <a:bodyPr lIns="90000" rIns="90000" tIns="45000" bIns="45000" anchor="b"/>
          <a:p>
            <a:pPr>
              <a:lnSpc>
                <a:spcPct val="100000"/>
              </a:lnSpc>
            </a:pPr>
            <a:r>
              <a:rPr b="0" lang="en-ZA" sz="5400" spc="-1" strike="noStrike">
                <a:solidFill>
                  <a:srgbClr val="ebebeb"/>
                </a:solidFill>
                <a:uFill>
                  <a:solidFill>
                    <a:srgbClr val="ffffff"/>
                  </a:solidFill>
                </a:uFill>
                <a:latin typeface="Century Gothic"/>
                <a:ea typeface="DejaVu Sans"/>
              </a:rPr>
              <a:t>K-Means Parallel Project</a:t>
            </a:r>
            <a:endParaRPr b="0" lang="en-ZA" sz="1800" spc="-1" strike="noStrike">
              <a:solidFill>
                <a:srgbClr val="000000"/>
              </a:solidFill>
              <a:uFill>
                <a:solidFill>
                  <a:srgbClr val="ffffff"/>
                </a:solidFill>
              </a:uFill>
              <a:latin typeface="Arial"/>
            </a:endParaRPr>
          </a:p>
        </p:txBody>
      </p:sp>
      <p:sp>
        <p:nvSpPr>
          <p:cNvPr id="142" name="CustomShape 2"/>
          <p:cNvSpPr/>
          <p:nvPr/>
        </p:nvSpPr>
        <p:spPr>
          <a:xfrm>
            <a:off x="1154880" y="4777560"/>
            <a:ext cx="8823600" cy="859320"/>
          </a:xfrm>
          <a:prstGeom prst="rect">
            <a:avLst/>
          </a:prstGeom>
          <a:noFill/>
          <a:ln>
            <a:noFill/>
          </a:ln>
        </p:spPr>
        <p:style>
          <a:lnRef idx="0"/>
          <a:fillRef idx="0"/>
          <a:effectRef idx="0"/>
          <a:fontRef idx="minor"/>
        </p:style>
        <p:txBody>
          <a:bodyPr lIns="90000" rIns="90000" tIns="45000" bIns="45000"/>
          <a:p>
            <a:pPr>
              <a:lnSpc>
                <a:spcPct val="100000"/>
              </a:lnSpc>
            </a:pPr>
            <a:r>
              <a:rPr b="0" lang="en-ZA" sz="1800" spc="-1" strike="noStrike" cap="all">
                <a:solidFill>
                  <a:srgbClr val="ef53a5"/>
                </a:solidFill>
                <a:uFill>
                  <a:solidFill>
                    <a:srgbClr val="ffffff"/>
                  </a:solidFill>
                </a:uFill>
                <a:latin typeface="Century Gothic"/>
                <a:ea typeface="DejaVu Sans"/>
              </a:rPr>
              <a:t>Massive DyNamic:</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cap="all">
                <a:solidFill>
                  <a:srgbClr val="ef53a5"/>
                </a:solidFill>
                <a:uFill>
                  <a:solidFill>
                    <a:srgbClr val="ffffff"/>
                  </a:solidFill>
                </a:uFill>
                <a:latin typeface="Century Gothic"/>
                <a:ea typeface="DejaVu Sans"/>
              </a:rPr>
              <a:t>Liron Mizrahi, Daniel da Silva, Fran-pierre Nel and Jason Chalom</a:t>
            </a:r>
            <a:endParaRPr b="0" lang="en-ZA"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What is K-Means</a:t>
            </a:r>
            <a:endParaRPr b="0" lang="en-ZA" sz="1800" spc="-1" strike="noStrike">
              <a:solidFill>
                <a:srgbClr val="000000"/>
              </a:solidFill>
              <a:uFill>
                <a:solidFill>
                  <a:srgbClr val="ffffff"/>
                </a:solidFill>
              </a:uFill>
              <a:latin typeface="Arial"/>
            </a:endParaRPr>
          </a:p>
        </p:txBody>
      </p:sp>
      <p:sp>
        <p:nvSpPr>
          <p:cNvPr id="164" name="CustomShape 2"/>
          <p:cNvSpPr/>
          <p:nvPr/>
        </p:nvSpPr>
        <p:spPr>
          <a:xfrm>
            <a:off x="394920" y="2019600"/>
            <a:ext cx="8823600" cy="3414240"/>
          </a:xfrm>
          <a:prstGeom prst="rect">
            <a:avLst/>
          </a:prstGeom>
          <a:noFill/>
          <a:ln>
            <a:noFill/>
          </a:ln>
        </p:spPr>
        <p:style>
          <a:lnRef idx="0"/>
          <a:fillRef idx="0"/>
          <a:effectRef idx="0"/>
          <a:fontRef idx="minor"/>
        </p:style>
        <p:txBody>
          <a:bodyPr lIns="90000" rIns="90000" tIns="45000" bIns="45000"/>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marL="360">
              <a:lnSpc>
                <a:spcPct val="100000"/>
              </a:lnSpc>
            </a:pPr>
            <a:endParaRPr b="0" lang="en-ZA" sz="1800" spc="-1" strike="noStrike">
              <a:solidFill>
                <a:srgbClr val="000000"/>
              </a:solidFill>
              <a:uFill>
                <a:solidFill>
                  <a:srgbClr val="ffffff"/>
                </a:solidFill>
              </a:uFill>
              <a:latin typeface="Arial"/>
            </a:endParaRPr>
          </a:p>
        </p:txBody>
      </p:sp>
      <p:pic>
        <p:nvPicPr>
          <p:cNvPr id="165" name="Picture 4" descr=""/>
          <p:cNvPicPr/>
          <p:nvPr/>
        </p:nvPicPr>
        <p:blipFill>
          <a:blip r:embed="rId1"/>
          <a:stretch/>
        </p:blipFill>
        <p:spPr>
          <a:xfrm>
            <a:off x="3811320" y="2325600"/>
            <a:ext cx="4752720" cy="4440240"/>
          </a:xfrm>
          <a:prstGeom prst="rect">
            <a:avLst/>
          </a:prstGeom>
          <a:ln>
            <a:noFill/>
          </a:ln>
        </p:spPr>
      </p:pic>
      <p:sp>
        <p:nvSpPr>
          <p:cNvPr id="166" name="CustomShape 3"/>
          <p:cNvSpPr/>
          <p:nvPr/>
        </p:nvSpPr>
        <p:spPr>
          <a:xfrm>
            <a:off x="7221960" y="6581520"/>
            <a:ext cx="5036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ZA" sz="1800" spc="-1" strike="noStrike">
                <a:solidFill>
                  <a:srgbClr val="000000"/>
                </a:solidFill>
                <a:uFill>
                  <a:solidFill>
                    <a:srgbClr val="ffffff"/>
                  </a:solidFill>
                </a:uFill>
                <a:latin typeface="Arial"/>
                <a:ea typeface="DejaVu Sans"/>
              </a:rPr>
              <a:t>https://en.wikipedia.org/wiki/K-means_clustering</a:t>
            </a:r>
            <a:endParaRPr b="0" lang="en-ZA"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What is K-Means</a:t>
            </a:r>
            <a:endParaRPr b="0" lang="en-ZA" sz="1800" spc="-1" strike="noStrike">
              <a:solidFill>
                <a:srgbClr val="000000"/>
              </a:solidFill>
              <a:uFill>
                <a:solidFill>
                  <a:srgbClr val="ffffff"/>
                </a:solidFill>
              </a:uFill>
              <a:latin typeface="Arial"/>
            </a:endParaRPr>
          </a:p>
        </p:txBody>
      </p:sp>
      <p:sp>
        <p:nvSpPr>
          <p:cNvPr id="168" name="CustomShape 2"/>
          <p:cNvSpPr/>
          <p:nvPr/>
        </p:nvSpPr>
        <p:spPr>
          <a:xfrm>
            <a:off x="394920" y="2019600"/>
            <a:ext cx="8823600" cy="3414240"/>
          </a:xfrm>
          <a:prstGeom prst="rect">
            <a:avLst/>
          </a:prstGeom>
          <a:noFill/>
          <a:ln>
            <a:noFill/>
          </a:ln>
        </p:spPr>
        <p:style>
          <a:lnRef idx="0"/>
          <a:fillRef idx="0"/>
          <a:effectRef idx="0"/>
          <a:fontRef idx="minor"/>
        </p:style>
        <p:txBody>
          <a:bodyPr lIns="90000" rIns="90000" tIns="45000" bIns="45000"/>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marL="360">
              <a:lnSpc>
                <a:spcPct val="100000"/>
              </a:lnSpc>
            </a:pPr>
            <a:endParaRPr b="0" lang="en-ZA" sz="1800" spc="-1" strike="noStrike">
              <a:solidFill>
                <a:srgbClr val="000000"/>
              </a:solidFill>
              <a:uFill>
                <a:solidFill>
                  <a:srgbClr val="ffffff"/>
                </a:solidFill>
              </a:uFill>
              <a:latin typeface="Arial"/>
            </a:endParaRPr>
          </a:p>
        </p:txBody>
      </p:sp>
      <p:sp>
        <p:nvSpPr>
          <p:cNvPr id="169" name="CustomShape 3"/>
          <p:cNvSpPr/>
          <p:nvPr/>
        </p:nvSpPr>
        <p:spPr>
          <a:xfrm>
            <a:off x="2691720" y="1650240"/>
            <a:ext cx="9195120" cy="364680"/>
          </a:xfrm>
          <a:prstGeom prst="rect">
            <a:avLst/>
          </a:prstGeom>
          <a:noFill/>
          <a:ln>
            <a:noFill/>
          </a:ln>
        </p:spPr>
        <p:style>
          <a:lnRef idx="0"/>
          <a:fillRef idx="0"/>
          <a:effectRef idx="0"/>
          <a:fontRef idx="minor"/>
        </p:style>
        <p:txBody>
          <a:bodyPr lIns="90000" rIns="90000" tIns="45000" bIns="45000"/>
          <a:p>
            <a:pPr>
              <a:lnSpc>
                <a:spcPct val="100000"/>
              </a:lnSpc>
            </a:pPr>
            <a:r>
              <a:rPr b="0" lang="en-ZA" sz="1800" spc="-1" strike="noStrike">
                <a:solidFill>
                  <a:srgbClr val="ffffff"/>
                </a:solidFill>
                <a:uFill>
                  <a:solidFill>
                    <a:srgbClr val="ffffff"/>
                  </a:solidFill>
                </a:uFill>
                <a:latin typeface="Arial"/>
                <a:ea typeface="DejaVu Sans"/>
              </a:rPr>
              <a:t>See Demo With GUI</a:t>
            </a:r>
            <a:endParaRPr b="0" lang="en-ZA" sz="1800" spc="-1" strike="noStrike">
              <a:solidFill>
                <a:srgbClr val="000000"/>
              </a:solidFill>
              <a:uFill>
                <a:solidFill>
                  <a:srgbClr val="ffffff"/>
                </a:solidFill>
              </a:uFill>
              <a:latin typeface="Arial"/>
            </a:endParaRPr>
          </a:p>
        </p:txBody>
      </p:sp>
      <p:pic>
        <p:nvPicPr>
          <p:cNvPr id="170" name="Picture 3" descr=""/>
          <p:cNvPicPr/>
          <p:nvPr/>
        </p:nvPicPr>
        <p:blipFill>
          <a:blip r:embed="rId1"/>
          <a:stretch/>
        </p:blipFill>
        <p:spPr>
          <a:xfrm>
            <a:off x="1347840" y="2096280"/>
            <a:ext cx="9313200" cy="44071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609480" y="58284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Three Aspects We Have Considered</a:t>
            </a:r>
            <a:endParaRPr b="0" lang="en-US" sz="1800" spc="-1" strike="noStrike">
              <a:solidFill>
                <a:srgbClr val="000000"/>
              </a:solidFill>
              <a:uFill>
                <a:solidFill>
                  <a:srgbClr val="ffffff"/>
                </a:solidFill>
              </a:uFill>
              <a:latin typeface="Arial"/>
            </a:endParaRPr>
          </a:p>
        </p:txBody>
      </p:sp>
      <p:sp>
        <p:nvSpPr>
          <p:cNvPr id="172" name="TextShape 2"/>
          <p:cNvSpPr txBox="1"/>
          <p:nvPr/>
        </p:nvSpPr>
        <p:spPr>
          <a:xfrm>
            <a:off x="712440" y="2390040"/>
            <a:ext cx="10972080" cy="3976920"/>
          </a:xfrm>
          <a:prstGeom prst="rect">
            <a:avLst/>
          </a:prstGeom>
          <a:noFill/>
          <a:ln>
            <a:noFill/>
          </a:ln>
        </p:spPr>
        <p:txBody>
          <a:bodyPr lIns="0" rIns="0" tIns="0" bIns="0"/>
          <a:p>
            <a:pPr marL="228600" indent="-228240">
              <a:lnSpc>
                <a:spcPct val="90000"/>
              </a:lnSpc>
              <a:buClr>
                <a:srgbClr val="000000"/>
              </a:buClr>
              <a:buFont typeface="Arial"/>
              <a:buChar char="•"/>
            </a:pPr>
            <a:r>
              <a:rPr b="0" lang="en-ZA" sz="2800" spc="-1" strike="noStrike">
                <a:solidFill>
                  <a:srgbClr val="000000"/>
                </a:solidFill>
                <a:uFill>
                  <a:solidFill>
                    <a:srgbClr val="ffffff"/>
                  </a:solidFill>
                </a:uFill>
                <a:latin typeface="Arial"/>
                <a:ea typeface="DejaVu Sans"/>
              </a:rPr>
              <a:t>The k-means algorithm has multiple ways it can be parallelized. Specifically we look at the following three aspects:</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2400" spc="-1" strike="noStrike">
                <a:solidFill>
                  <a:srgbClr val="000000"/>
                </a:solidFill>
                <a:uFill>
                  <a:solidFill>
                    <a:srgbClr val="ffffff"/>
                  </a:solidFill>
                </a:uFill>
                <a:latin typeface="Arial"/>
                <a:ea typeface="DejaVu Sans"/>
              </a:rPr>
              <a:t> </a:t>
            </a:r>
            <a:r>
              <a:rPr b="0" lang="en-ZA" sz="2400" spc="-1" strike="noStrike">
                <a:solidFill>
                  <a:srgbClr val="000000"/>
                </a:solidFill>
                <a:uFill>
                  <a:solidFill>
                    <a:srgbClr val="ffffff"/>
                  </a:solidFill>
                </a:uFill>
                <a:latin typeface="Arial"/>
                <a:ea typeface="DejaVu Sans"/>
              </a:rPr>
              <a:t>Iterations over data points</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2400" spc="-1" strike="noStrike">
                <a:solidFill>
                  <a:srgbClr val="000000"/>
                </a:solidFill>
                <a:uFill>
                  <a:solidFill>
                    <a:srgbClr val="ffffff"/>
                  </a:solidFill>
                </a:uFill>
                <a:latin typeface="Arial"/>
                <a:ea typeface="DejaVu Sans"/>
              </a:rPr>
              <a:t> </a:t>
            </a:r>
            <a:r>
              <a:rPr b="0" lang="en-ZA" sz="2400" spc="-1" strike="noStrike">
                <a:solidFill>
                  <a:srgbClr val="000000"/>
                </a:solidFill>
                <a:uFill>
                  <a:solidFill>
                    <a:srgbClr val="ffffff"/>
                  </a:solidFill>
                </a:uFill>
                <a:latin typeface="Arial"/>
                <a:ea typeface="DejaVu Sans"/>
              </a:rPr>
              <a:t>Iterations over clusters</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2400" spc="-1" strike="noStrike">
                <a:solidFill>
                  <a:srgbClr val="000000"/>
                </a:solidFill>
                <a:uFill>
                  <a:solidFill>
                    <a:srgbClr val="ffffff"/>
                  </a:solidFill>
                </a:uFill>
                <a:latin typeface="Arial"/>
                <a:ea typeface="DejaVu Sans"/>
              </a:rPr>
              <a:t> </a:t>
            </a:r>
            <a:r>
              <a:rPr b="0" lang="en-ZA" sz="2400" spc="-1" strike="noStrike">
                <a:solidFill>
                  <a:srgbClr val="000000"/>
                </a:solidFill>
                <a:uFill>
                  <a:solidFill>
                    <a:srgbClr val="ffffff"/>
                  </a:solidFill>
                </a:uFill>
                <a:latin typeface="Arial"/>
                <a:ea typeface="DejaVu Sans"/>
              </a:rPr>
              <a:t>Iterations over dimensions</a:t>
            </a:r>
            <a:endParaRPr b="0" lang="en-ZA" sz="32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609480" y="27360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Difference between the two code bases</a:t>
            </a:r>
            <a:endParaRPr b="0" lang="en-US" sz="1800" spc="-1" strike="noStrike">
              <a:solidFill>
                <a:srgbClr val="000000"/>
              </a:solidFill>
              <a:uFill>
                <a:solidFill>
                  <a:srgbClr val="ffffff"/>
                </a:solidFill>
              </a:uFill>
              <a:latin typeface="Arial"/>
            </a:endParaRPr>
          </a:p>
        </p:txBody>
      </p:sp>
      <p:sp>
        <p:nvSpPr>
          <p:cNvPr id="174" name="TextShape 2"/>
          <p:cNvSpPr txBox="1"/>
          <p:nvPr/>
        </p:nvSpPr>
        <p:spPr>
          <a:xfrm>
            <a:off x="1523880" y="2395440"/>
            <a:ext cx="9461520" cy="4069440"/>
          </a:xfrm>
          <a:prstGeom prst="rect">
            <a:avLst/>
          </a:prstGeom>
          <a:noFill/>
          <a:ln>
            <a:noFill/>
          </a:ln>
        </p:spPr>
        <p:txBody>
          <a:bodyPr lIns="0" rIns="0" tIns="0" bIns="0"/>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One is very good at showing what clustering does graphically</a:t>
            </a:r>
            <a:endParaRPr b="0" lang="en-ZA"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The other one is a far better strategy in showing how parallelization fits neatly with the k-means algorithm.</a:t>
            </a:r>
            <a:endParaRPr b="0" lang="en-ZA" sz="3200" spc="-1" strike="noStrike">
              <a:solidFill>
                <a:srgbClr val="000000"/>
              </a:solidFill>
              <a:uFill>
                <a:solidFill>
                  <a:srgbClr val="ffffff"/>
                </a:solidFill>
              </a:uFill>
              <a:latin typeface="Arial"/>
            </a:endParaRPr>
          </a:p>
          <a:p>
            <a:pPr>
              <a:lnSpc>
                <a:spcPct val="90000"/>
              </a:lnSpc>
            </a:pPr>
            <a:endParaRPr b="0" lang="en-ZA"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Why two code bases?</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1400" spc="-1" strike="noStrike">
                <a:solidFill>
                  <a:srgbClr val="000000"/>
                </a:solidFill>
                <a:uFill>
                  <a:solidFill>
                    <a:srgbClr val="ffffff"/>
                  </a:solidFill>
                </a:uFill>
                <a:latin typeface="Arial"/>
                <a:ea typeface="DejaVu Sans"/>
              </a:rPr>
              <a:t>We made an initial one (The graphical one) and realised that it was not ideal for this project. Rather than scrap that code and therefore our time we have included it in this demonstration to illustrate k-means.</a:t>
            </a:r>
            <a:endParaRPr b="0" lang="en-ZA" sz="3200" spc="-1" strike="noStrike">
              <a:solidFill>
                <a:srgbClr val="000000"/>
              </a:solidFill>
              <a:uFill>
                <a:solidFill>
                  <a:srgbClr val="ffffff"/>
                </a:solidFill>
              </a:uFill>
              <a:latin typeface="Arial"/>
            </a:endParaRPr>
          </a:p>
          <a:p>
            <a:pPr>
              <a:lnSpc>
                <a:spcPct val="100000"/>
              </a:lnSpc>
            </a:pPr>
            <a:endParaRPr b="0" lang="en-ZA" sz="32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609480" y="27360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Runtime results for datapoints</a:t>
            </a:r>
            <a:endParaRPr b="0" lang="en-US" sz="1800" spc="-1" strike="noStrike">
              <a:solidFill>
                <a:srgbClr val="000000"/>
              </a:solidFill>
              <a:uFill>
                <a:solidFill>
                  <a:srgbClr val="ffffff"/>
                </a:solidFill>
              </a:uFill>
              <a:latin typeface="Arial"/>
            </a:endParaRPr>
          </a:p>
        </p:txBody>
      </p:sp>
      <p:sp>
        <p:nvSpPr>
          <p:cNvPr id="176" name="TextShape 2"/>
          <p:cNvSpPr txBox="1"/>
          <p:nvPr/>
        </p:nvSpPr>
        <p:spPr>
          <a:xfrm>
            <a:off x="1523880" y="2395440"/>
            <a:ext cx="9461520" cy="4069440"/>
          </a:xfrm>
          <a:prstGeom prst="rect">
            <a:avLst/>
          </a:prstGeom>
          <a:noFill/>
          <a:ln>
            <a:noFill/>
          </a:ln>
        </p:spPr>
        <p:txBody>
          <a:bodyPr lIns="0" rIns="0" tIns="0" bIns="0"/>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 </a:t>
            </a:r>
            <a:endParaRPr b="0" lang="en-ZA" sz="3200" spc="-1" strike="noStrike">
              <a:solidFill>
                <a:srgbClr val="000000"/>
              </a:solidFill>
              <a:uFill>
                <a:solidFill>
                  <a:srgbClr val="ffffff"/>
                </a:solidFill>
              </a:uFill>
              <a:latin typeface="Arial"/>
            </a:endParaRPr>
          </a:p>
          <a:p>
            <a:pPr>
              <a:lnSpc>
                <a:spcPct val="100000"/>
              </a:lnSpc>
            </a:pPr>
            <a:endParaRPr b="0" lang="en-ZA" sz="3200" spc="-1" strike="noStrike">
              <a:solidFill>
                <a:srgbClr val="000000"/>
              </a:solidFill>
              <a:uFill>
                <a:solidFill>
                  <a:srgbClr val="ffffff"/>
                </a:solidFill>
              </a:uFill>
              <a:latin typeface="Arial"/>
            </a:endParaRPr>
          </a:p>
        </p:txBody>
      </p:sp>
      <p:pic>
        <p:nvPicPr>
          <p:cNvPr id="177" name="" descr=""/>
          <p:cNvPicPr/>
          <p:nvPr/>
        </p:nvPicPr>
        <p:blipFill>
          <a:blip r:embed="rId1"/>
          <a:stretch/>
        </p:blipFill>
        <p:spPr>
          <a:xfrm>
            <a:off x="648000" y="2340000"/>
            <a:ext cx="5400000" cy="3060000"/>
          </a:xfrm>
          <a:prstGeom prst="rect">
            <a:avLst/>
          </a:prstGeom>
          <a:ln>
            <a:solidFill>
              <a:srgbClr val="3465a4"/>
            </a:solidFill>
          </a:ln>
        </p:spPr>
      </p:pic>
      <p:pic>
        <p:nvPicPr>
          <p:cNvPr id="178" name="" descr=""/>
          <p:cNvPicPr/>
          <p:nvPr/>
        </p:nvPicPr>
        <p:blipFill>
          <a:blip r:embed="rId2"/>
          <a:stretch/>
        </p:blipFill>
        <p:spPr>
          <a:xfrm>
            <a:off x="6120000" y="2336400"/>
            <a:ext cx="5400000" cy="3063600"/>
          </a:xfrm>
          <a:prstGeom prst="rect">
            <a:avLst/>
          </a:prstGeom>
          <a:ln>
            <a:solidFill>
              <a:srgbClr val="3465a4"/>
            </a:solid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609480" y="27360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Speedup results for datapoints</a:t>
            </a:r>
            <a:endParaRPr b="0" lang="en-US" sz="1800" spc="-1" strike="noStrike">
              <a:solidFill>
                <a:srgbClr val="000000"/>
              </a:solidFill>
              <a:uFill>
                <a:solidFill>
                  <a:srgbClr val="ffffff"/>
                </a:solidFill>
              </a:uFill>
              <a:latin typeface="Arial"/>
            </a:endParaRPr>
          </a:p>
        </p:txBody>
      </p:sp>
      <p:sp>
        <p:nvSpPr>
          <p:cNvPr id="180" name="TextShape 2"/>
          <p:cNvSpPr txBox="1"/>
          <p:nvPr/>
        </p:nvSpPr>
        <p:spPr>
          <a:xfrm>
            <a:off x="1523880" y="2395440"/>
            <a:ext cx="9461520" cy="4069440"/>
          </a:xfrm>
          <a:prstGeom prst="rect">
            <a:avLst/>
          </a:prstGeom>
          <a:noFill/>
          <a:ln>
            <a:noFill/>
          </a:ln>
        </p:spPr>
        <p:txBody>
          <a:bodyPr lIns="0" rIns="0" tIns="0" bIns="0"/>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 </a:t>
            </a:r>
            <a:endParaRPr b="0" lang="en-ZA" sz="3200" spc="-1" strike="noStrike">
              <a:solidFill>
                <a:srgbClr val="000000"/>
              </a:solidFill>
              <a:uFill>
                <a:solidFill>
                  <a:srgbClr val="ffffff"/>
                </a:solidFill>
              </a:uFill>
              <a:latin typeface="Arial"/>
            </a:endParaRPr>
          </a:p>
          <a:p>
            <a:pPr>
              <a:lnSpc>
                <a:spcPct val="100000"/>
              </a:lnSpc>
            </a:pPr>
            <a:endParaRPr b="0" lang="en-ZA" sz="3200" spc="-1" strike="noStrike">
              <a:solidFill>
                <a:srgbClr val="000000"/>
              </a:solidFill>
              <a:uFill>
                <a:solidFill>
                  <a:srgbClr val="ffffff"/>
                </a:solidFill>
              </a:uFill>
              <a:latin typeface="Arial"/>
            </a:endParaRPr>
          </a:p>
        </p:txBody>
      </p:sp>
      <p:pic>
        <p:nvPicPr>
          <p:cNvPr id="181" name="" descr=""/>
          <p:cNvPicPr/>
          <p:nvPr/>
        </p:nvPicPr>
        <p:blipFill>
          <a:blip r:embed="rId1"/>
          <a:stretch/>
        </p:blipFill>
        <p:spPr>
          <a:xfrm>
            <a:off x="648000" y="2340000"/>
            <a:ext cx="5400000" cy="3060000"/>
          </a:xfrm>
          <a:prstGeom prst="rect">
            <a:avLst/>
          </a:prstGeom>
          <a:ln>
            <a:solidFill>
              <a:srgbClr val="3465a4"/>
            </a:solidFill>
          </a:ln>
        </p:spPr>
      </p:pic>
      <p:pic>
        <p:nvPicPr>
          <p:cNvPr id="182" name="" descr=""/>
          <p:cNvPicPr/>
          <p:nvPr/>
        </p:nvPicPr>
        <p:blipFill>
          <a:blip r:embed="rId2"/>
          <a:stretch/>
        </p:blipFill>
        <p:spPr>
          <a:xfrm>
            <a:off x="6120000" y="2336400"/>
            <a:ext cx="5400000" cy="3063600"/>
          </a:xfrm>
          <a:prstGeom prst="rect">
            <a:avLst/>
          </a:prstGeom>
          <a:ln>
            <a:solidFill>
              <a:srgbClr val="3465a4"/>
            </a:solid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609480" y="27360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Runtime results for clusters</a:t>
            </a:r>
            <a:endParaRPr b="0" lang="en-US" sz="1800" spc="-1" strike="noStrike">
              <a:solidFill>
                <a:srgbClr val="000000"/>
              </a:solidFill>
              <a:uFill>
                <a:solidFill>
                  <a:srgbClr val="ffffff"/>
                </a:solidFill>
              </a:uFill>
              <a:latin typeface="Arial"/>
            </a:endParaRPr>
          </a:p>
        </p:txBody>
      </p:sp>
      <p:sp>
        <p:nvSpPr>
          <p:cNvPr id="184" name="TextShape 2"/>
          <p:cNvSpPr txBox="1"/>
          <p:nvPr/>
        </p:nvSpPr>
        <p:spPr>
          <a:xfrm>
            <a:off x="1523880" y="2395440"/>
            <a:ext cx="9461520" cy="4069440"/>
          </a:xfrm>
          <a:prstGeom prst="rect">
            <a:avLst/>
          </a:prstGeom>
          <a:noFill/>
          <a:ln>
            <a:noFill/>
          </a:ln>
        </p:spPr>
        <p:txBody>
          <a:bodyPr lIns="0" rIns="0" tIns="0" bIns="0"/>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 </a:t>
            </a:r>
            <a:endParaRPr b="0" lang="en-ZA" sz="3200" spc="-1" strike="noStrike">
              <a:solidFill>
                <a:srgbClr val="000000"/>
              </a:solidFill>
              <a:uFill>
                <a:solidFill>
                  <a:srgbClr val="ffffff"/>
                </a:solidFill>
              </a:uFill>
              <a:latin typeface="Arial"/>
            </a:endParaRPr>
          </a:p>
          <a:p>
            <a:pPr>
              <a:lnSpc>
                <a:spcPct val="100000"/>
              </a:lnSpc>
            </a:pPr>
            <a:endParaRPr b="0" lang="en-ZA" sz="3200" spc="-1" strike="noStrike">
              <a:solidFill>
                <a:srgbClr val="000000"/>
              </a:solidFill>
              <a:uFill>
                <a:solidFill>
                  <a:srgbClr val="ffffff"/>
                </a:solidFill>
              </a:uFill>
              <a:latin typeface="Arial"/>
            </a:endParaRPr>
          </a:p>
        </p:txBody>
      </p:sp>
      <p:pic>
        <p:nvPicPr>
          <p:cNvPr id="185" name="" descr=""/>
          <p:cNvPicPr/>
          <p:nvPr/>
        </p:nvPicPr>
        <p:blipFill>
          <a:blip r:embed="rId1"/>
          <a:stretch/>
        </p:blipFill>
        <p:spPr>
          <a:xfrm>
            <a:off x="6120000" y="2336400"/>
            <a:ext cx="5400000" cy="3063600"/>
          </a:xfrm>
          <a:prstGeom prst="rect">
            <a:avLst/>
          </a:prstGeom>
          <a:ln>
            <a:solidFill>
              <a:srgbClr val="3465a4"/>
            </a:solidFill>
          </a:ln>
        </p:spPr>
      </p:pic>
      <p:pic>
        <p:nvPicPr>
          <p:cNvPr id="186" name="" descr=""/>
          <p:cNvPicPr/>
          <p:nvPr/>
        </p:nvPicPr>
        <p:blipFill>
          <a:blip r:embed="rId2"/>
          <a:stretch/>
        </p:blipFill>
        <p:spPr>
          <a:xfrm>
            <a:off x="648000" y="2340000"/>
            <a:ext cx="5400000" cy="3060000"/>
          </a:xfrm>
          <a:prstGeom prst="rect">
            <a:avLst/>
          </a:prstGeom>
          <a:ln>
            <a:solidFill>
              <a:srgbClr val="3465a4"/>
            </a:solid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609480" y="27360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Speedup results for clusters</a:t>
            </a:r>
            <a:endParaRPr b="0" lang="en-US" sz="1800" spc="-1" strike="noStrike">
              <a:solidFill>
                <a:srgbClr val="000000"/>
              </a:solidFill>
              <a:uFill>
                <a:solidFill>
                  <a:srgbClr val="ffffff"/>
                </a:solidFill>
              </a:uFill>
              <a:latin typeface="Arial"/>
            </a:endParaRPr>
          </a:p>
        </p:txBody>
      </p:sp>
      <p:sp>
        <p:nvSpPr>
          <p:cNvPr id="188" name="TextShape 2"/>
          <p:cNvSpPr txBox="1"/>
          <p:nvPr/>
        </p:nvSpPr>
        <p:spPr>
          <a:xfrm>
            <a:off x="1523880" y="2395440"/>
            <a:ext cx="9461520" cy="4069440"/>
          </a:xfrm>
          <a:prstGeom prst="rect">
            <a:avLst/>
          </a:prstGeom>
          <a:noFill/>
          <a:ln>
            <a:noFill/>
          </a:ln>
        </p:spPr>
        <p:txBody>
          <a:bodyPr lIns="0" rIns="0" tIns="0" bIns="0"/>
          <a:p>
            <a:pPr marL="228600" indent="-228240">
              <a:lnSpc>
                <a:spcPct val="90000"/>
              </a:lnSpc>
              <a:buClr>
                <a:srgbClr val="000000"/>
              </a:buClr>
              <a:buFont typeface="Arial"/>
              <a:buChar char="•"/>
            </a:pPr>
            <a:r>
              <a:rPr b="0" lang="en-ZA" sz="1800" spc="-1" strike="noStrike">
                <a:solidFill>
                  <a:srgbClr val="000000"/>
                </a:solidFill>
                <a:uFill>
                  <a:solidFill>
                    <a:srgbClr val="ffffff"/>
                  </a:solidFill>
                </a:uFill>
                <a:latin typeface="Arial"/>
                <a:ea typeface="DejaVu Sans"/>
              </a:rPr>
              <a:t> </a:t>
            </a:r>
            <a:endParaRPr b="0" lang="en-ZA" sz="3200" spc="-1" strike="noStrike">
              <a:solidFill>
                <a:srgbClr val="000000"/>
              </a:solidFill>
              <a:uFill>
                <a:solidFill>
                  <a:srgbClr val="ffffff"/>
                </a:solidFill>
              </a:uFill>
              <a:latin typeface="Arial"/>
            </a:endParaRPr>
          </a:p>
          <a:p>
            <a:pPr>
              <a:lnSpc>
                <a:spcPct val="100000"/>
              </a:lnSpc>
            </a:pPr>
            <a:endParaRPr b="0" lang="en-ZA" sz="3200" spc="-1" strike="noStrike">
              <a:solidFill>
                <a:srgbClr val="000000"/>
              </a:solidFill>
              <a:uFill>
                <a:solidFill>
                  <a:srgbClr val="ffffff"/>
                </a:solidFill>
              </a:uFill>
              <a:latin typeface="Arial"/>
            </a:endParaRPr>
          </a:p>
        </p:txBody>
      </p:sp>
      <p:pic>
        <p:nvPicPr>
          <p:cNvPr id="189" name="" descr=""/>
          <p:cNvPicPr/>
          <p:nvPr/>
        </p:nvPicPr>
        <p:blipFill>
          <a:blip r:embed="rId1"/>
          <a:stretch/>
        </p:blipFill>
        <p:spPr>
          <a:xfrm>
            <a:off x="6120000" y="2336400"/>
            <a:ext cx="5400000" cy="3063600"/>
          </a:xfrm>
          <a:prstGeom prst="rect">
            <a:avLst/>
          </a:prstGeom>
          <a:ln>
            <a:solidFill>
              <a:srgbClr val="3465a4"/>
            </a:solidFill>
          </a:ln>
        </p:spPr>
      </p:pic>
      <p:pic>
        <p:nvPicPr>
          <p:cNvPr id="190" name="" descr=""/>
          <p:cNvPicPr/>
          <p:nvPr/>
        </p:nvPicPr>
        <p:blipFill>
          <a:blip r:embed="rId2"/>
          <a:stretch/>
        </p:blipFill>
        <p:spPr>
          <a:xfrm>
            <a:off x="648000" y="2340000"/>
            <a:ext cx="5400000" cy="3060000"/>
          </a:xfrm>
          <a:prstGeom prst="rect">
            <a:avLst/>
          </a:prstGeom>
          <a:ln>
            <a:solidFill>
              <a:srgbClr val="3465a4"/>
            </a:solid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K-Means Clustering</a:t>
            </a:r>
            <a:endParaRPr b="0" lang="en-ZA" sz="1800" spc="-1" strike="noStrike">
              <a:solidFill>
                <a:srgbClr val="000000"/>
              </a:solidFill>
              <a:uFill>
                <a:solidFill>
                  <a:srgbClr val="ffffff"/>
                </a:solidFill>
              </a:uFill>
              <a:latin typeface="Arial"/>
            </a:endParaRPr>
          </a:p>
        </p:txBody>
      </p:sp>
      <p:sp>
        <p:nvSpPr>
          <p:cNvPr id="144" name="CustomShape 2"/>
          <p:cNvSpPr/>
          <p:nvPr/>
        </p:nvSpPr>
        <p:spPr>
          <a:xfrm>
            <a:off x="1154880" y="2603520"/>
            <a:ext cx="8823600" cy="3414240"/>
          </a:xfrm>
          <a:prstGeom prst="rect">
            <a:avLst/>
          </a:prstGeom>
          <a:noFill/>
          <a:ln>
            <a:noFill/>
          </a:ln>
        </p:spPr>
        <p:style>
          <a:lnRef idx="0"/>
          <a:fillRef idx="0"/>
          <a:effectRef idx="0"/>
          <a:fontRef idx="minor"/>
        </p:style>
        <p:txBody>
          <a:bodyPr lIns="90000" rIns="90000" tIns="45000" bIns="45000"/>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marL="360">
              <a:lnSpc>
                <a:spcPct val="100000"/>
              </a:lnSpc>
            </a:pPr>
            <a:endParaRPr b="0" lang="en-ZA" sz="1800" spc="-1" strike="noStrike">
              <a:solidFill>
                <a:srgbClr val="000000"/>
              </a:solidFill>
              <a:uFill>
                <a:solidFill>
                  <a:srgbClr val="ffffff"/>
                </a:solidFill>
              </a:uFill>
              <a:latin typeface="Arial"/>
            </a:endParaRPr>
          </a:p>
        </p:txBody>
      </p:sp>
      <p:sp>
        <p:nvSpPr>
          <p:cNvPr id="145" name="CustomShape 3"/>
          <p:cNvSpPr/>
          <p:nvPr/>
        </p:nvSpPr>
        <p:spPr>
          <a:xfrm>
            <a:off x="875880" y="2556360"/>
            <a:ext cx="9955080" cy="2833560"/>
          </a:xfrm>
          <a:prstGeom prst="rect">
            <a:avLst/>
          </a:prstGeom>
          <a:noFill/>
          <a:ln>
            <a:noFill/>
          </a:ln>
        </p:spPr>
        <p:style>
          <a:lnRef idx="0"/>
          <a:fillRef idx="0"/>
          <a:effectRef idx="0"/>
          <a:fontRef idx="minor"/>
        </p:style>
        <p:txBody>
          <a:bodyPr lIns="90000" rIns="90000" tIns="45000" bIns="45000"/>
          <a:p>
            <a:pPr>
              <a:lnSpc>
                <a:spcPct val="100000"/>
              </a:lnSpc>
            </a:pPr>
            <a:r>
              <a:rPr b="0" lang="en-ZA" sz="1800" spc="-1" strike="noStrike">
                <a:solidFill>
                  <a:srgbClr val="000000"/>
                </a:solidFill>
                <a:uFill>
                  <a:solidFill>
                    <a:srgbClr val="ffffff"/>
                  </a:solidFill>
                </a:uFill>
                <a:latin typeface="Arial"/>
                <a:ea typeface="DejaVu Sans"/>
              </a:rPr>
              <a:t>K-means is one of the simplest unsupervised learning algorithms to solve a</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clustering problem. Clustering is the process of partitioning a group of data</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points into a small number of clusters. In general, a cluster is defined as a set</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of similar objects. The similarity in a given set may vary according to data,</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therefore a clustering algorithm that finds an optimization in one set of data</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may not find an optimization in another set of data.</a:t>
            </a: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There are many variations of the k-means clustering algorithm, however we have</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looked at 2 of them, namely the normal k-means clustering and online k-means</a:t>
            </a:r>
            <a:endParaRPr b="0" lang="en-ZA" sz="1800" spc="-1" strike="noStrike">
              <a:solidFill>
                <a:srgbClr val="000000"/>
              </a:solidFill>
              <a:uFill>
                <a:solidFill>
                  <a:srgbClr val="ffffff"/>
                </a:solidFill>
              </a:uFill>
              <a:latin typeface="Arial"/>
            </a:endParaRPr>
          </a:p>
          <a:p>
            <a:pPr>
              <a:lnSpc>
                <a:spcPct val="100000"/>
              </a:lnSpc>
            </a:pPr>
            <a:r>
              <a:rPr b="0" lang="en-ZA" sz="1800" spc="-1" strike="noStrike">
                <a:solidFill>
                  <a:srgbClr val="000000"/>
                </a:solidFill>
                <a:uFill>
                  <a:solidFill>
                    <a:srgbClr val="ffffff"/>
                  </a:solidFill>
                </a:uFill>
                <a:latin typeface="Arial"/>
                <a:ea typeface="DejaVu Sans"/>
              </a:rPr>
              <a:t>clustering.</a:t>
            </a:r>
            <a:endParaRPr b="0" lang="en-ZA"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Maths Behind K-Means</a:t>
            </a:r>
            <a:endParaRPr b="0" lang="en-ZA" sz="1800" spc="-1" strike="noStrike">
              <a:solidFill>
                <a:srgbClr val="000000"/>
              </a:solidFill>
              <a:uFill>
                <a:solidFill>
                  <a:srgbClr val="ffffff"/>
                </a:solidFill>
              </a:uFill>
              <a:latin typeface="Arial"/>
            </a:endParaRPr>
          </a:p>
        </p:txBody>
      </p:sp>
      <p:sp>
        <p:nvSpPr>
          <p:cNvPr id="147" name="CustomShape 2"/>
          <p:cNvSpPr/>
          <p:nvPr/>
        </p:nvSpPr>
        <p:spPr>
          <a:xfrm>
            <a:off x="1154880" y="2603520"/>
            <a:ext cx="8823600" cy="3414240"/>
          </a:xfrm>
          <a:prstGeom prst="rect">
            <a:avLst/>
          </a:prstGeom>
          <a:noFill/>
          <a:ln>
            <a:noFill/>
          </a:ln>
        </p:spPr>
        <p:style>
          <a:lnRef idx="0"/>
          <a:fillRef idx="0"/>
          <a:effectRef idx="0"/>
          <a:fontRef idx="minor"/>
        </p:style>
        <p:txBody>
          <a:bodyPr lIns="90000" rIns="90000" tIns="45000" bIns="45000"/>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a:lnSpc>
                <a:spcPct val="100000"/>
              </a:lnSpc>
            </a:pPr>
            <a:endParaRPr b="0" lang="en-ZA" sz="1800" spc="-1" strike="noStrike">
              <a:solidFill>
                <a:srgbClr val="000000"/>
              </a:solidFill>
              <a:uFill>
                <a:solidFill>
                  <a:srgbClr val="ffffff"/>
                </a:solidFill>
              </a:uFill>
              <a:latin typeface="Arial"/>
            </a:endParaRPr>
          </a:p>
          <a:p>
            <a:pPr marL="360">
              <a:lnSpc>
                <a:spcPct val="100000"/>
              </a:lnSpc>
            </a:pPr>
            <a:endParaRPr b="0" lang="en-ZA" sz="1800" spc="-1" strike="noStrike">
              <a:solidFill>
                <a:srgbClr val="000000"/>
              </a:solidFill>
              <a:uFill>
                <a:solidFill>
                  <a:srgbClr val="ffffff"/>
                </a:solidFill>
              </a:uFill>
              <a:latin typeface="Arial"/>
            </a:endParaRPr>
          </a:p>
        </p:txBody>
      </p:sp>
      <p:sp>
        <p:nvSpPr>
          <p:cNvPr id="148" name="CustomShape 3"/>
          <p:cNvSpPr/>
          <p:nvPr/>
        </p:nvSpPr>
        <p:spPr>
          <a:xfrm>
            <a:off x="1953360" y="2603520"/>
            <a:ext cx="8823600" cy="3414240"/>
          </a:xfrm>
          <a:prstGeom prst="rect">
            <a:avLst/>
          </a:prstGeom>
          <a:blipFill>
            <a:blip r:embed="rId1"/>
            <a:stretch>
              <a:fillRect l="-535" t="-846" r="0" b="0"/>
            </a:stretch>
          </a:blipFill>
          <a:ln>
            <a:noFill/>
          </a:ln>
        </p:spPr>
        <p:style>
          <a:lnRef idx="0"/>
          <a:fillRef idx="0"/>
          <a:effectRef idx="0"/>
          <a:fontRef idx="minor"/>
        </p:style>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Maths Behind K-Means</a:t>
            </a:r>
            <a:endParaRPr b="0" lang="en-ZA" sz="1800" spc="-1" strike="noStrike">
              <a:solidFill>
                <a:srgbClr val="000000"/>
              </a:solidFill>
              <a:uFill>
                <a:solidFill>
                  <a:srgbClr val="ffffff"/>
                </a:solidFill>
              </a:uFill>
              <a:latin typeface="Arial"/>
            </a:endParaRPr>
          </a:p>
        </p:txBody>
      </p:sp>
      <p:sp>
        <p:nvSpPr>
          <p:cNvPr id="150" name="CustomShape 2"/>
          <p:cNvSpPr/>
          <p:nvPr/>
        </p:nvSpPr>
        <p:spPr>
          <a:xfrm>
            <a:off x="1154880" y="2603520"/>
            <a:ext cx="8823600" cy="3414240"/>
          </a:xfrm>
          <a:prstGeom prst="rect">
            <a:avLst/>
          </a:prstGeom>
          <a:noFill/>
          <a:ln>
            <a:noFill/>
          </a:ln>
        </p:spPr>
        <p:style>
          <a:lnRef idx="0"/>
          <a:fillRef idx="0"/>
          <a:effectRef idx="0"/>
          <a:fontRef idx="minor"/>
        </p:style>
      </p:sp>
      <p:sp>
        <p:nvSpPr>
          <p:cNvPr id="151" name="CustomShape 3"/>
          <p:cNvSpPr/>
          <p:nvPr/>
        </p:nvSpPr>
        <p:spPr>
          <a:xfrm>
            <a:off x="1154880" y="2603520"/>
            <a:ext cx="8823600" cy="3414240"/>
          </a:xfrm>
          <a:prstGeom prst="rect">
            <a:avLst/>
          </a:prstGeom>
          <a:blipFill>
            <a:blip r:embed="rId1"/>
            <a:stretch>
              <a:fillRect l="-118" t="-846" r="0" b="0"/>
            </a:stretch>
          </a:blipFill>
          <a:ln>
            <a:noFill/>
          </a:ln>
        </p:spPr>
        <p:style>
          <a:lnRef idx="0"/>
          <a:fillRef idx="0"/>
          <a:effectRef idx="0"/>
          <a:fontRef idx="minor"/>
        </p:style>
        <p:txBody>
          <a:bodyPr lIns="90000" rIns="90000" tIns="45000" bIns="45000"/>
          <a:p>
            <a:pPr>
              <a:lnSpc>
                <a:spcPct val="100000"/>
              </a:lnSpc>
            </a:pPr>
            <a:r>
              <a:rPr b="0" lang="en-ZA" sz="1800" spc="-1" strike="noStrike">
                <a:solidFill>
                  <a:srgbClr val="000000"/>
                </a:solidFill>
                <a:uFill>
                  <a:solidFill>
                    <a:srgbClr val="ffffff"/>
                  </a:solidFill>
                </a:uFill>
                <a:latin typeface="Arial"/>
                <a:ea typeface="DejaVu Sans"/>
              </a:rPr>
              <a:t> </a:t>
            </a:r>
            <a:endParaRPr b="0" lang="en-ZA"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Maths Behind K-Means</a:t>
            </a:r>
            <a:endParaRPr b="0" lang="en-ZA" sz="1800" spc="-1" strike="noStrike">
              <a:solidFill>
                <a:srgbClr val="000000"/>
              </a:solidFill>
              <a:uFill>
                <a:solidFill>
                  <a:srgbClr val="ffffff"/>
                </a:solidFill>
              </a:uFill>
              <a:latin typeface="Arial"/>
            </a:endParaRPr>
          </a:p>
        </p:txBody>
      </p:sp>
      <p:sp>
        <p:nvSpPr>
          <p:cNvPr id="153" name="CustomShape 2"/>
          <p:cNvSpPr/>
          <p:nvPr/>
        </p:nvSpPr>
        <p:spPr>
          <a:xfrm>
            <a:off x="1154880" y="2603520"/>
            <a:ext cx="8823600" cy="3414240"/>
          </a:xfrm>
          <a:prstGeom prst="rect">
            <a:avLst/>
          </a:prstGeom>
          <a:noFill/>
          <a:ln>
            <a:noFill/>
          </a:ln>
        </p:spPr>
        <p:style>
          <a:lnRef idx="0"/>
          <a:fillRef idx="0"/>
          <a:effectRef idx="0"/>
          <a:fontRef idx="minor"/>
        </p:style>
      </p:sp>
      <p:sp>
        <p:nvSpPr>
          <p:cNvPr id="154" name="CustomShape 3"/>
          <p:cNvSpPr/>
          <p:nvPr/>
        </p:nvSpPr>
        <p:spPr>
          <a:xfrm>
            <a:off x="1154880" y="2603520"/>
            <a:ext cx="8823600" cy="3414240"/>
          </a:xfrm>
          <a:prstGeom prst="rect">
            <a:avLst/>
          </a:prstGeom>
          <a:blipFill>
            <a:blip r:embed="rId1"/>
            <a:stretch>
              <a:fillRect l="-118" t="-846" r="0" b="0"/>
            </a:stretch>
          </a:blipFill>
          <a:ln>
            <a:noFill/>
          </a:ln>
        </p:spPr>
        <p:style>
          <a:lnRef idx="0"/>
          <a:fillRef idx="0"/>
          <a:effectRef idx="0"/>
          <a:fontRef idx="minor"/>
        </p:style>
        <p:txBody>
          <a:bodyPr lIns="90000" rIns="90000" tIns="45000" bIns="45000"/>
          <a:p>
            <a:pPr>
              <a:lnSpc>
                <a:spcPct val="100000"/>
              </a:lnSpc>
            </a:pPr>
            <a:r>
              <a:rPr b="0" lang="en-ZA" sz="1800" spc="-1" strike="noStrike">
                <a:solidFill>
                  <a:srgbClr val="000000"/>
                </a:solidFill>
                <a:uFill>
                  <a:solidFill>
                    <a:srgbClr val="ffffff"/>
                  </a:solidFill>
                </a:uFill>
                <a:latin typeface="Arial"/>
                <a:ea typeface="DejaVu Sans"/>
              </a:rPr>
              <a:t> </a:t>
            </a:r>
            <a:endParaRPr b="0" lang="en-ZA"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Data Decomposition</a:t>
            </a:r>
            <a:endParaRPr b="0" lang="en-ZA" sz="1800" spc="-1" strike="noStrike">
              <a:solidFill>
                <a:srgbClr val="000000"/>
              </a:solidFill>
              <a:uFill>
                <a:solidFill>
                  <a:srgbClr val="ffffff"/>
                </a:solidFill>
              </a:uFill>
              <a:latin typeface="Arial"/>
            </a:endParaRPr>
          </a:p>
        </p:txBody>
      </p:sp>
      <p:pic>
        <p:nvPicPr>
          <p:cNvPr id="156" name="Picture 106" descr=""/>
          <p:cNvPicPr/>
          <p:nvPr/>
        </p:nvPicPr>
        <p:blipFill>
          <a:blip r:embed="rId1"/>
          <a:stretch/>
        </p:blipFill>
        <p:spPr>
          <a:xfrm>
            <a:off x="4140000" y="2376360"/>
            <a:ext cx="3851640" cy="35992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Task Dependency</a:t>
            </a:r>
            <a:endParaRPr b="0" lang="en-ZA" sz="1800" spc="-1" strike="noStrike">
              <a:solidFill>
                <a:srgbClr val="000000"/>
              </a:solidFill>
              <a:uFill>
                <a:solidFill>
                  <a:srgbClr val="ffffff"/>
                </a:solidFill>
              </a:uFill>
              <a:latin typeface="Arial"/>
            </a:endParaRPr>
          </a:p>
        </p:txBody>
      </p:sp>
      <p:pic>
        <p:nvPicPr>
          <p:cNvPr id="158" name="Picture 108" descr=""/>
          <p:cNvPicPr/>
          <p:nvPr/>
        </p:nvPicPr>
        <p:blipFill>
          <a:blip r:embed="rId1"/>
          <a:stretch/>
        </p:blipFill>
        <p:spPr>
          <a:xfrm>
            <a:off x="4896000" y="2327400"/>
            <a:ext cx="3167640" cy="41522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154880" y="973800"/>
            <a:ext cx="8759160" cy="704880"/>
          </a:xfrm>
          <a:prstGeom prst="rect">
            <a:avLst/>
          </a:prstGeom>
          <a:noFill/>
          <a:ln>
            <a:noFill/>
          </a:ln>
        </p:spPr>
        <p:style>
          <a:lnRef idx="0"/>
          <a:fillRef idx="0"/>
          <a:effectRef idx="0"/>
          <a:fontRef idx="minor"/>
        </p:style>
        <p:txBody>
          <a:bodyPr lIns="90000" rIns="90000" tIns="45000" bIns="45000" anchor="ctr"/>
          <a:p>
            <a:pPr>
              <a:lnSpc>
                <a:spcPct val="100000"/>
              </a:lnSpc>
            </a:pPr>
            <a:r>
              <a:rPr b="0" lang="en-ZA" sz="3600" spc="-1" strike="noStrike">
                <a:solidFill>
                  <a:srgbClr val="ebebeb"/>
                </a:solidFill>
                <a:uFill>
                  <a:solidFill>
                    <a:srgbClr val="ffffff"/>
                  </a:solidFill>
                </a:uFill>
                <a:latin typeface="Century Gothic"/>
                <a:ea typeface="DejaVu Sans"/>
              </a:rPr>
              <a:t>Task Decomposition</a:t>
            </a:r>
            <a:endParaRPr b="0" lang="en-ZA" sz="1800" spc="-1" strike="noStrike">
              <a:solidFill>
                <a:srgbClr val="000000"/>
              </a:solidFill>
              <a:uFill>
                <a:solidFill>
                  <a:srgbClr val="ffffff"/>
                </a:solidFill>
              </a:uFill>
              <a:latin typeface="Arial"/>
            </a:endParaRPr>
          </a:p>
        </p:txBody>
      </p:sp>
      <p:pic>
        <p:nvPicPr>
          <p:cNvPr id="160" name="Picture 110" descr=""/>
          <p:cNvPicPr/>
          <p:nvPr/>
        </p:nvPicPr>
        <p:blipFill>
          <a:blip r:embed="rId1"/>
          <a:stretch/>
        </p:blipFill>
        <p:spPr>
          <a:xfrm>
            <a:off x="4455720" y="2325960"/>
            <a:ext cx="3391920" cy="42976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609480" y="479520"/>
            <a:ext cx="10972080" cy="1144440"/>
          </a:xfrm>
          <a:prstGeom prst="rect">
            <a:avLst/>
          </a:prstGeom>
          <a:noFill/>
          <a:ln>
            <a:noFill/>
          </a:ln>
        </p:spPr>
        <p:txBody>
          <a:bodyPr lIns="0" rIns="0" tIns="0" bIns="0" anchor="ctr"/>
          <a:p>
            <a:pPr>
              <a:lnSpc>
                <a:spcPct val="90000"/>
              </a:lnSpc>
            </a:pPr>
            <a:r>
              <a:rPr b="0" lang="en-US" sz="4400" spc="-1" strike="noStrike">
                <a:solidFill>
                  <a:srgbClr val="ffffff"/>
                </a:solidFill>
                <a:uFill>
                  <a:solidFill>
                    <a:srgbClr val="ffffff"/>
                  </a:solidFill>
                </a:uFill>
                <a:latin typeface="Arial"/>
                <a:ea typeface="DejaVu Sans"/>
              </a:rPr>
              <a:t>What happened with Online K-Means?</a:t>
            </a:r>
            <a:endParaRPr b="0" lang="en-US" sz="1800" spc="-1" strike="noStrike">
              <a:solidFill>
                <a:srgbClr val="000000"/>
              </a:solidFill>
              <a:uFill>
                <a:solidFill>
                  <a:srgbClr val="ffffff"/>
                </a:solidFill>
              </a:uFill>
              <a:latin typeface="Arial"/>
            </a:endParaRPr>
          </a:p>
        </p:txBody>
      </p:sp>
      <p:sp>
        <p:nvSpPr>
          <p:cNvPr id="162" name="TextShape 2"/>
          <p:cNvSpPr txBox="1"/>
          <p:nvPr/>
        </p:nvSpPr>
        <p:spPr>
          <a:xfrm>
            <a:off x="609480" y="2415960"/>
            <a:ext cx="10972080" cy="3976920"/>
          </a:xfrm>
          <a:prstGeom prst="rect">
            <a:avLst/>
          </a:prstGeom>
          <a:noFill/>
          <a:ln>
            <a:noFill/>
          </a:ln>
        </p:spPr>
        <p:txBody>
          <a:bodyPr lIns="0" rIns="0" tIns="0" bIns="0"/>
          <a:p>
            <a:pPr marL="228600" indent="-228240">
              <a:lnSpc>
                <a:spcPct val="90000"/>
              </a:lnSpc>
              <a:buClr>
                <a:srgbClr val="000000"/>
              </a:buClr>
              <a:buFont typeface="Arial"/>
              <a:buChar char="•"/>
            </a:pPr>
            <a:r>
              <a:rPr b="0" lang="en-ZA" sz="2800" spc="-1" strike="noStrike">
                <a:solidFill>
                  <a:srgbClr val="000000"/>
                </a:solidFill>
                <a:uFill>
                  <a:solidFill>
                    <a:srgbClr val="ffffff"/>
                  </a:solidFill>
                </a:uFill>
                <a:latin typeface="Arial"/>
                <a:ea typeface="DejaVu Sans"/>
              </a:rPr>
              <a:t>Normal K-Means works with data which has been defined beforehand. </a:t>
            </a:r>
            <a:endParaRPr b="0" lang="en-ZA" sz="3200" spc="-1" strike="noStrike">
              <a:solidFill>
                <a:srgbClr val="000000"/>
              </a:solidFill>
              <a:uFill>
                <a:solidFill>
                  <a:srgbClr val="ffffff"/>
                </a:solidFill>
              </a:uFill>
              <a:latin typeface="Arial"/>
            </a:endParaRPr>
          </a:p>
          <a:p>
            <a:pPr marL="228600" indent="-228240">
              <a:lnSpc>
                <a:spcPct val="90000"/>
              </a:lnSpc>
              <a:buClr>
                <a:srgbClr val="000000"/>
              </a:buClr>
              <a:buFont typeface="Arial"/>
              <a:buChar char="•"/>
            </a:pPr>
            <a:r>
              <a:rPr b="0" lang="en-ZA" sz="2800" spc="-1" strike="noStrike">
                <a:solidFill>
                  <a:srgbClr val="000000"/>
                </a:solidFill>
                <a:uFill>
                  <a:solidFill>
                    <a:srgbClr val="ffffff"/>
                  </a:solidFill>
                </a:uFill>
                <a:latin typeface="Arial"/>
                <a:ea typeface="DejaVu Sans"/>
              </a:rPr>
              <a:t>Online K-Means works on live streams of data</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2400" spc="-1" strike="noStrike">
                <a:solidFill>
                  <a:srgbClr val="000000"/>
                </a:solidFill>
                <a:uFill>
                  <a:solidFill>
                    <a:srgbClr val="ffffff"/>
                  </a:solidFill>
                </a:uFill>
                <a:latin typeface="Arial"/>
                <a:ea typeface="DejaVu Sans"/>
              </a:rPr>
              <a:t>It depends on prior calculations</a:t>
            </a:r>
            <a:endParaRPr b="0" lang="en-ZA" sz="3200" spc="-1" strike="noStrike">
              <a:solidFill>
                <a:srgbClr val="000000"/>
              </a:solidFill>
              <a:uFill>
                <a:solidFill>
                  <a:srgbClr val="ffffff"/>
                </a:solidFill>
              </a:uFill>
              <a:latin typeface="Arial"/>
            </a:endParaRPr>
          </a:p>
          <a:p>
            <a:pPr lvl="1" marL="685800" indent="-228240">
              <a:lnSpc>
                <a:spcPct val="100000"/>
              </a:lnSpc>
              <a:buClr>
                <a:srgbClr val="000000"/>
              </a:buClr>
              <a:buFont typeface="Arial"/>
              <a:buChar char="•"/>
            </a:pPr>
            <a:r>
              <a:rPr b="0" lang="en-ZA" sz="2400" spc="-1" strike="noStrike">
                <a:solidFill>
                  <a:srgbClr val="000000"/>
                </a:solidFill>
                <a:uFill>
                  <a:solidFill>
                    <a:srgbClr val="ffffff"/>
                  </a:solidFill>
                </a:uFill>
                <a:latin typeface="Arial"/>
                <a:ea typeface="DejaVu Sans"/>
              </a:rPr>
              <a:t>This makes it hard / illogical to parallelize to any degree where there would be desirable performance gains.</a:t>
            </a:r>
            <a:endParaRPr b="0" lang="en-ZA" sz="32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322</TotalTime>
  <Application>LibreOffice/5.1.4.2$Linux_X86_64 LibreOffice_project/10m0$Build-2</Application>
  <Words>328</Words>
  <Paragraphs>58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2016-09-02T15:10:27Z</dcterms:created>
  <dc:creator>SoftDev</dc:creator>
  <dc:description/>
  <dc:language>en-ZA</dc:language>
  <cp:lastModifiedBy/>
  <dcterms:modified xsi:type="dcterms:W3CDTF">2016-10-18T12:05:31Z</dcterms:modified>
  <cp:revision>32</cp:revision>
  <dc:subject/>
  <dc:title>K-Means Parallel Project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